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</p:sldIdLst>
  <p:sldSz cx="6858000" cy="9144000" type="screen4x3"/>
  <p:notesSz cx="9144000" cy="6858000"/>
  <p:defaultTextStyle>
    <a:defPPr>
      <a:defRPr lang="es-MX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4" userDrawn="1">
          <p15:clr>
            <a:srgbClr val="A4A3A4"/>
          </p15:clr>
        </p15:guide>
        <p15:guide id="2" pos="41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1"/>
    <p:restoredTop sz="91442"/>
  </p:normalViewPr>
  <p:slideViewPr>
    <p:cSldViewPr>
      <p:cViewPr>
        <p:scale>
          <a:sx n="101" d="100"/>
          <a:sy n="101" d="100"/>
        </p:scale>
        <p:origin x="376" y="-896"/>
      </p:cViewPr>
      <p:guideLst>
        <p:guide orient="horz" pos="2154"/>
        <p:guide pos="4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a de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 bwMode="auto">
          <a:xfrm>
            <a:off x="514350" y="2840568"/>
            <a:ext cx="5829300" cy="1960033"/>
          </a:xfrm>
        </p:spPr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 bwMode="auto"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EB7924E-B403-4E56-83FF-04048AF37D50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ítulo y texto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texto vertical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DCD236C-68D1-4065-8B59-0A7E9B7B32DE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ítulo vertical y text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 vertical"/>
          <p:cNvSpPr>
            <a:spLocks noGrp="1"/>
          </p:cNvSpPr>
          <p:nvPr>
            <p:ph type="title" orient="vert"/>
          </p:nvPr>
        </p:nvSpPr>
        <p:spPr bwMode="auto">
          <a:xfrm>
            <a:off x="3729037" y="488951"/>
            <a:ext cx="1157288" cy="10401300"/>
          </a:xfrm>
        </p:spPr>
        <p:txBody>
          <a:bodyPr vert="eaVert"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texto vertical"/>
          <p:cNvSpPr>
            <a:spLocks noGrp="1"/>
          </p:cNvSpPr>
          <p:nvPr>
            <p:ph type="body" orient="vert" idx="1"/>
          </p:nvPr>
        </p:nvSpPr>
        <p:spPr bwMode="auto">
          <a:xfrm>
            <a:off x="257175" y="488951"/>
            <a:ext cx="3357563" cy="10401300"/>
          </a:xfrm>
        </p:spPr>
        <p:txBody>
          <a:bodyPr vert="eaVert"/>
          <a:lstStyle/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4D6DD69-752F-4FD2-966C-B33D91CCA188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ítulo y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4E9D7F6-047D-4A8C-B9CA-4304CABCC782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Encabezado de sec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541735" y="3875618"/>
            <a:ext cx="5829300" cy="200024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44822AB-8D13-4EEB-832D-E79BCF9BCDD3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os objeto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contenido"/>
          <p:cNvSpPr>
            <a:spLocks noGrp="1"/>
          </p:cNvSpPr>
          <p:nvPr>
            <p:ph sz="half" idx="1"/>
          </p:nvPr>
        </p:nvSpPr>
        <p:spPr bwMode="auto"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contenido"/>
          <p:cNvSpPr>
            <a:spLocks noGrp="1"/>
          </p:cNvSpPr>
          <p:nvPr>
            <p:ph sz="half" idx="2"/>
          </p:nvPr>
        </p:nvSpPr>
        <p:spPr bwMode="auto"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0704AD2-D700-4D80-9585-E87BED229B92}" type="datetime1">
              <a:rPr lang="es-MX"/>
              <a:t>16/12/20</a:t>
            </a:fld>
            <a:endParaRPr lang="es-MX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ció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342900" y="36618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</p:txBody>
      </p:sp>
      <p:sp>
        <p:nvSpPr>
          <p:cNvPr id="6" name="3 Marcador de contenido"/>
          <p:cNvSpPr>
            <a:spLocks noGrp="1"/>
          </p:cNvSpPr>
          <p:nvPr>
            <p:ph sz="half" idx="2"/>
          </p:nvPr>
        </p:nvSpPr>
        <p:spPr bwMode="auto"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7" name="4 Marcador de texto"/>
          <p:cNvSpPr>
            <a:spLocks noGrp="1"/>
          </p:cNvSpPr>
          <p:nvPr>
            <p:ph type="body" sz="quarter" idx="3"/>
          </p:nvPr>
        </p:nvSpPr>
        <p:spPr bwMode="auto"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</p:txBody>
      </p:sp>
      <p:sp>
        <p:nvSpPr>
          <p:cNvPr id="8" name="5 Marcador de contenido"/>
          <p:cNvSpPr>
            <a:spLocks noGrp="1"/>
          </p:cNvSpPr>
          <p:nvPr>
            <p:ph sz="quarter" idx="4"/>
          </p:nvPr>
        </p:nvSpPr>
        <p:spPr bwMode="auto"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9" name="6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92CA7FB-71BD-4C26-B321-264692CE9736}" type="datetime1">
              <a:rPr lang="es-MX"/>
              <a:t>16/12/20</a:t>
            </a:fld>
            <a:endParaRPr lang="es-MX"/>
          </a:p>
        </p:txBody>
      </p:sp>
      <p:sp>
        <p:nvSpPr>
          <p:cNvPr id="10" name="7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11" name="8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Sólo el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683D358-FF5C-4120-9697-76727B6F92B2}" type="datetime1">
              <a:rPr lang="es-MX"/>
              <a:t>16/12/20</a:t>
            </a:fld>
            <a:endParaRPr lang="es-MX"/>
          </a:p>
        </p:txBody>
      </p:sp>
      <p:sp>
        <p:nvSpPr>
          <p:cNvPr id="6" name="3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7" name="4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En blanc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76061BC-DD60-473C-A367-8DF614125026}" type="datetime1">
              <a:rPr lang="es-MX"/>
              <a:t>16/12/20</a:t>
            </a:fld>
            <a:endParaRPr lang="es-MX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ido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 bwMode="auto">
          <a:xfrm>
            <a:off x="2681287" y="364067"/>
            <a:ext cx="3833813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texto"/>
          <p:cNvSpPr>
            <a:spLocks noGrp="1"/>
          </p:cNvSpPr>
          <p:nvPr>
            <p:ph type="body" sz="half" idx="2"/>
          </p:nvPr>
        </p:nvSpPr>
        <p:spPr bwMode="auto"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C4C2BAC-9262-419D-8815-65678F929752}" type="datetime1">
              <a:rPr lang="es-MX"/>
              <a:t>16/12/20</a:t>
            </a:fld>
            <a:endParaRPr lang="es-MX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n con título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 bwMode="auto"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posición de imagen"/>
          <p:cNvSpPr>
            <a:spLocks noGrp="1"/>
          </p:cNvSpPr>
          <p:nvPr>
            <p:ph type="pic" idx="1"/>
          </p:nvPr>
        </p:nvSpPr>
        <p:spPr bwMode="auto"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s-MX"/>
          </a:p>
        </p:txBody>
      </p:sp>
      <p:sp>
        <p:nvSpPr>
          <p:cNvPr id="6" name="3 Marcador de texto"/>
          <p:cNvSpPr>
            <a:spLocks noGrp="1"/>
          </p:cNvSpPr>
          <p:nvPr>
            <p:ph type="body" sz="half" idx="2"/>
          </p:nvPr>
        </p:nvSpPr>
        <p:spPr bwMode="auto"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</p:txBody>
      </p:sp>
      <p:sp>
        <p:nvSpPr>
          <p:cNvPr id="7" name="4 Marcador de fecha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3A1A5C5-41AD-492F-BB20-FBC975E86DDF}" type="datetime1">
              <a:rPr lang="es-MX"/>
              <a:t>16/12/20</a:t>
            </a:fld>
            <a:endParaRPr lang="es-MX"/>
          </a:p>
        </p:txBody>
      </p:sp>
      <p:sp>
        <p:nvSpPr>
          <p:cNvPr id="8" name="5 Marcador de pie de página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9" name="6 Marcador de número de diapositiva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1 Marcador de título"/>
          <p:cNvSpPr>
            <a:spLocks noGrp="1"/>
          </p:cNvSpPr>
          <p:nvPr>
            <p:ph type="title"/>
          </p:nvPr>
        </p:nvSpPr>
        <p:spPr bwMode="auto">
          <a:xfrm>
            <a:off x="342900" y="366183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5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s-ES"/>
              <a:t>Haga clic para modificar el estilo de texto del patrón</a:t>
            </a:r>
            <a:endParaRPr/>
          </a:p>
          <a:p>
            <a:pPr lvl="1">
              <a:defRPr/>
            </a:pPr>
            <a:r>
              <a:rPr lang="es-ES"/>
              <a:t>Segundo nivel</a:t>
            </a:r>
            <a:endParaRPr/>
          </a:p>
          <a:p>
            <a:pPr lvl="2">
              <a:defRPr/>
            </a:pPr>
            <a:r>
              <a:rPr lang="es-ES"/>
              <a:t>Tercer nivel</a:t>
            </a:r>
            <a:endParaRPr/>
          </a:p>
          <a:p>
            <a:pPr lvl="3">
              <a:defRPr/>
            </a:pPr>
            <a:r>
              <a:rPr lang="es-ES"/>
              <a:t>Cuarto nivel</a:t>
            </a:r>
            <a:endParaRPr/>
          </a:p>
          <a:p>
            <a:pPr lvl="4">
              <a:defRPr/>
            </a:pPr>
            <a:r>
              <a:rPr lang="es-ES"/>
              <a:t>Quinto nivel</a:t>
            </a:r>
            <a:endParaRPr lang="es-MX"/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2"/>
          </p:nvPr>
        </p:nvSpPr>
        <p:spPr bwMode="auto"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F8E0E9-3FCA-4748-B2B0-AA898E149203}" type="datetime1">
              <a:rPr lang="es-MX"/>
              <a:t>16/12/20</a:t>
            </a:fld>
            <a:endParaRPr lang="es-MX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3"/>
          </p:nvPr>
        </p:nvSpPr>
        <p:spPr bwMode="auto"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s-MX"/>
              <a:t>   </a:t>
            </a:r>
            <a:endParaRPr/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00C20A-9349-4D6E-B276-395718FF8648}" type="slidenum">
              <a:rPr lang="es-MX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62" name="42 Tabla">
            <a:extLst>
              <a:ext uri="{FF2B5EF4-FFF2-40B4-BE49-F238E27FC236}">
                <a16:creationId xmlns:a16="http://schemas.microsoft.com/office/drawing/2014/main" id="{4CA78D9E-290F-954C-9759-6EE31DC926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683796"/>
              </p:ext>
            </p:extLst>
          </p:nvPr>
        </p:nvGraphicFramePr>
        <p:xfrm>
          <a:off x="271444" y="172260"/>
          <a:ext cx="6337300" cy="722631"/>
        </p:xfrm>
        <a:graphic>
          <a:graphicData uri="http://schemas.openxmlformats.org/drawingml/2006/table">
            <a:tbl>
              <a:tblPr/>
              <a:tblGrid>
                <a:gridCol w="1357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543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9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s-ES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303145" algn="l"/>
                          <a:tab pos="2806065" algn="ctr"/>
                          <a:tab pos="2806065" algn="ctr"/>
                          <a:tab pos="5612130" algn="r"/>
                          <a:tab pos="5612130" algn="r"/>
                        </a:tabLst>
                        <a:defRPr/>
                      </a:pPr>
                      <a:r>
                        <a:rPr lang="es-ES" sz="1100" spc="0" dirty="0">
                          <a:solidFill>
                            <a:srgbClr val="993300"/>
                          </a:solidFill>
                          <a:latin typeface="+mj-ea"/>
                          <a:ea typeface="+mj-ea"/>
                          <a:cs typeface="Arial"/>
                        </a:rPr>
                        <a:t>UNIVERSIDAD AUTÓNOMA DE TLAXCALA</a:t>
                      </a:r>
                      <a:endParaRPr sz="1100" spc="0" dirty="0"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03145" algn="l"/>
                          <a:tab pos="2806065" algn="ctr"/>
                          <a:tab pos="2806065" algn="ctr"/>
                          <a:tab pos="5612130" algn="r"/>
                          <a:tab pos="5612130" algn="r"/>
                        </a:tabLst>
                        <a:defRPr/>
                      </a:pPr>
                      <a:r>
                        <a:rPr lang="es-ES" sz="900" dirty="0">
                          <a:solidFill>
                            <a:srgbClr val="993300"/>
                          </a:solidFill>
                          <a:latin typeface="+mj-ea"/>
                          <a:ea typeface="+mj-ea"/>
                          <a:cs typeface="Arial"/>
                        </a:rPr>
                        <a:t>CENTRO DE INVESTIGACIÓN EN GENÉTICA Y AMBIENTE</a:t>
                      </a:r>
                      <a:endParaRPr sz="900" dirty="0">
                        <a:latin typeface="+mj-ea"/>
                        <a:ea typeface="+mj-ea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03145" algn="l"/>
                          <a:tab pos="2806065" algn="ctr"/>
                          <a:tab pos="2806065" algn="ctr"/>
                          <a:tab pos="5612130" algn="r"/>
                          <a:tab pos="5612130" algn="r"/>
                        </a:tabLst>
                        <a:defRPr/>
                      </a:pPr>
                      <a:r>
                        <a:rPr lang="es-ES" sz="900" dirty="0">
                          <a:solidFill>
                            <a:srgbClr val="993300"/>
                          </a:solidFill>
                          <a:latin typeface="+mj-ea"/>
                          <a:ea typeface="+mj-ea"/>
                          <a:cs typeface="Arial"/>
                        </a:rPr>
                        <a:t>MAESTRÍA EN CIENCIAS EN SISTEMAS DEL AMBIENTE</a:t>
                      </a:r>
                      <a:endParaRPr lang="es-MX" sz="900" dirty="0">
                        <a:latin typeface="+mj-ea"/>
                        <a:ea typeface="+mj-ea"/>
                        <a:cs typeface="Arial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303145" algn="l"/>
                          <a:tab pos="2806065" algn="ctr"/>
                          <a:tab pos="2806065" algn="ctr"/>
                          <a:tab pos="5612130" algn="r"/>
                          <a:tab pos="5612130" algn="r"/>
                        </a:tabLst>
                        <a:defRPr/>
                      </a:pPr>
                      <a:r>
                        <a:rPr lang="es-ES" sz="900" dirty="0">
                          <a:solidFill>
                            <a:srgbClr val="993300"/>
                          </a:solidFill>
                          <a:latin typeface="+mj-ea"/>
                          <a:ea typeface="+mj-ea"/>
                          <a:cs typeface="Arial"/>
                        </a:rPr>
                        <a:t>DIAGRAMA DE FLUJO: PERMANENCIA</a:t>
                      </a:r>
                      <a:endParaRPr lang="es-MX" sz="900" dirty="0">
                        <a:latin typeface="+mj-ea"/>
                        <a:ea typeface="+mj-ea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MX" sz="700">
                          <a:latin typeface="Arial"/>
                          <a:ea typeface="Times New Roman"/>
                          <a:cs typeface="Times New Roman"/>
                        </a:rPr>
                        <a:t>Código: </a:t>
                      </a:r>
                      <a:endParaRPr lang="es-MX" sz="9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 dirty="0">
                          <a:latin typeface="Arial"/>
                          <a:ea typeface="Times New Roman"/>
                          <a:cs typeface="Times New Roman"/>
                        </a:rPr>
                        <a:t>505-FXP-01</a:t>
                      </a:r>
                      <a:endParaRPr lang="es-MX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03"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 dirty="0">
                          <a:latin typeface="Arial"/>
                          <a:ea typeface="Times New Roman"/>
                          <a:cs typeface="Times New Roman"/>
                        </a:rPr>
                        <a:t>Publicación</a:t>
                      </a:r>
                      <a:endParaRPr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endParaRPr lang="es-ES" sz="7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 dirty="0">
                          <a:latin typeface="Arial"/>
                          <a:ea typeface="Times New Roman"/>
                          <a:cs typeface="Times New Roman"/>
                        </a:rPr>
                        <a:t>Revisión:</a:t>
                      </a:r>
                      <a:endParaRPr dirty="0"/>
                    </a:p>
                    <a:p>
                      <a:pPr algn="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 dirty="0">
                          <a:latin typeface="Arial"/>
                          <a:ea typeface="Times New Roman"/>
                          <a:cs typeface="Times New Roman"/>
                        </a:rPr>
                        <a:t>9001:2015</a:t>
                      </a:r>
                      <a:endParaRPr lang="es-MX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 dirty="0">
                          <a:latin typeface="Arial"/>
                          <a:ea typeface="Times New Roman"/>
                          <a:cs typeface="Times New Roman"/>
                        </a:rPr>
                        <a:t>Diciembre 2020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endParaRPr lang="es-ES" sz="7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r>
                        <a:rPr lang="es-ES" sz="700">
                          <a:latin typeface="Arial"/>
                          <a:ea typeface="Times New Roman"/>
                          <a:cs typeface="Times New Roman"/>
                        </a:rPr>
                        <a:t>04</a:t>
                      </a:r>
                      <a:endParaRPr dirty="0"/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806065" algn="ctr"/>
                          <a:tab pos="5612130" algn="r"/>
                        </a:tabLst>
                        <a:defRPr/>
                      </a:pPr>
                      <a:endParaRPr lang="es-MX" sz="9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63" name="Picture 2">
            <a:extLst>
              <a:ext uri="{FF2B5EF4-FFF2-40B4-BE49-F238E27FC236}">
                <a16:creationId xmlns:a16="http://schemas.microsoft.com/office/drawing/2014/main" id="{8FAF53A4-7C05-CF49-9878-05C8FF0799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/>
        </p:blipFill>
        <p:spPr bwMode="auto">
          <a:xfrm>
            <a:off x="273388" y="190022"/>
            <a:ext cx="550984" cy="683221"/>
          </a:xfrm>
          <a:prstGeom prst="rect">
            <a:avLst/>
          </a:prstGeom>
          <a:noFill/>
        </p:spPr>
      </p:pic>
      <p:grpSp>
        <p:nvGrpSpPr>
          <p:cNvPr id="64" name="46 Grupo">
            <a:extLst>
              <a:ext uri="{FF2B5EF4-FFF2-40B4-BE49-F238E27FC236}">
                <a16:creationId xmlns:a16="http://schemas.microsoft.com/office/drawing/2014/main" id="{6A38C594-AA1C-534A-8991-88A3618DC9BA}"/>
              </a:ext>
            </a:extLst>
          </p:cNvPr>
          <p:cNvGrpSpPr/>
          <p:nvPr/>
        </p:nvGrpSpPr>
        <p:grpSpPr bwMode="auto">
          <a:xfrm>
            <a:off x="271197" y="8377104"/>
            <a:ext cx="6337547" cy="659392"/>
            <a:chOff x="284357" y="8394927"/>
            <a:chExt cx="6024963" cy="752904"/>
          </a:xfrm>
        </p:grpSpPr>
        <p:pic>
          <p:nvPicPr>
            <p:cNvPr id="65" name="Picture 4">
              <a:extLst>
                <a:ext uri="{FF2B5EF4-FFF2-40B4-BE49-F238E27FC236}">
                  <a16:creationId xmlns:a16="http://schemas.microsoft.com/office/drawing/2014/main" id="{B3036123-3A72-6A4A-86F6-766ADFB2AE4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/>
            <a:srcRect l="27934" t="9435" r="19224" b="4581"/>
            <a:stretch/>
          </p:blipFill>
          <p:spPr bwMode="auto">
            <a:xfrm>
              <a:off x="284357" y="8394927"/>
              <a:ext cx="688175" cy="752904"/>
            </a:xfrm>
            <a:prstGeom prst="rect">
              <a:avLst/>
            </a:prstGeom>
            <a:noFill/>
          </p:spPr>
        </p:pic>
        <p:cxnSp>
          <p:nvCxnSpPr>
            <p:cNvPr id="66" name="51 Conector recto">
              <a:extLst>
                <a:ext uri="{FF2B5EF4-FFF2-40B4-BE49-F238E27FC236}">
                  <a16:creationId xmlns:a16="http://schemas.microsoft.com/office/drawing/2014/main" id="{70C72F3E-1769-C84F-B0E0-2576BC5BCFA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24744" y="8604448"/>
              <a:ext cx="5184576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52 Conector recto">
              <a:extLst>
                <a:ext uri="{FF2B5EF4-FFF2-40B4-BE49-F238E27FC236}">
                  <a16:creationId xmlns:a16="http://schemas.microsoft.com/office/drawing/2014/main" id="{ACE40BEA-CB1F-1A43-80E4-E77CA39BEB3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124744" y="8892480"/>
              <a:ext cx="5184576" cy="0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53 CuadroTexto">
              <a:extLst>
                <a:ext uri="{FF2B5EF4-FFF2-40B4-BE49-F238E27FC236}">
                  <a16:creationId xmlns:a16="http://schemas.microsoft.com/office/drawing/2014/main" id="{43B7B289-B8DC-0B4B-8B05-E6EA6B98C7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076" y="8638356"/>
              <a:ext cx="414788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s-ES_tradnl" sz="800" b="1" dirty="0"/>
                <a:t>Documento exclusivo para uso de la dependencia responsable o autoridad correspondiente</a:t>
              </a:r>
              <a:endParaRPr lang="es-MX" sz="800" dirty="0"/>
            </a:p>
          </p:txBody>
        </p:sp>
      </p:grpSp>
      <p:grpSp>
        <p:nvGrpSpPr>
          <p:cNvPr id="114" name="Grupo 113">
            <a:extLst>
              <a:ext uri="{FF2B5EF4-FFF2-40B4-BE49-F238E27FC236}">
                <a16:creationId xmlns:a16="http://schemas.microsoft.com/office/drawing/2014/main" id="{13A24970-2FD1-D644-BBE1-69244C81E448}"/>
              </a:ext>
            </a:extLst>
          </p:cNvPr>
          <p:cNvGrpSpPr/>
          <p:nvPr/>
        </p:nvGrpSpPr>
        <p:grpSpPr>
          <a:xfrm>
            <a:off x="260521" y="1066570"/>
            <a:ext cx="6348223" cy="7367660"/>
            <a:chOff x="260521" y="1066570"/>
            <a:chExt cx="6348223" cy="7367660"/>
          </a:xfrm>
        </p:grpSpPr>
        <p:cxnSp>
          <p:nvCxnSpPr>
            <p:cNvPr id="9" name="82 Conector recto de flecha"/>
            <p:cNvCxnSpPr>
              <a:cxnSpLocks/>
              <a:stCxn id="40" idx="2"/>
              <a:endCxn id="16" idx="0"/>
            </p:cNvCxnSpPr>
            <p:nvPr/>
          </p:nvCxnSpPr>
          <p:spPr bwMode="auto">
            <a:xfrm>
              <a:off x="3440094" y="5502610"/>
              <a:ext cx="625" cy="344112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18"/>
            <p:cNvSpPr>
              <a:spLocks noChangeArrowheads="1"/>
            </p:cNvSpPr>
            <p:nvPr/>
          </p:nvSpPr>
          <p:spPr bwMode="auto">
            <a:xfrm>
              <a:off x="2492375" y="2627784"/>
              <a:ext cx="1873250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R="0" lvl="0" algn="ctr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defRPr/>
              </a:pPr>
              <a:r>
                <a:rPr lang="es-MX" sz="800" b="1" dirty="0">
                  <a:latin typeface="Arial"/>
                </a:rPr>
                <a:t>INVITACIÓN A LOS ACADÉMICOS</a:t>
              </a:r>
              <a:endParaRPr lang="es-MX" sz="800" dirty="0"/>
            </a:p>
            <a:p>
              <a:pPr marR="0" lvl="0" algn="ctr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defRPr/>
              </a:pPr>
              <a:r>
                <a:rPr lang="es-MX" sz="800" b="1" dirty="0">
                  <a:latin typeface="Arial"/>
                </a:rPr>
                <a:t>(505-RGP-04) </a:t>
              </a:r>
              <a:endParaRPr lang="es-MX" sz="800" dirty="0"/>
            </a:p>
          </p:txBody>
        </p:sp>
        <p:cxnSp>
          <p:nvCxnSpPr>
            <p:cNvPr id="11" name="76 Conector recto de flecha"/>
            <p:cNvCxnSpPr>
              <a:cxnSpLocks/>
              <a:stCxn id="12" idx="3"/>
              <a:endCxn id="57" idx="1"/>
            </p:cNvCxnSpPr>
            <p:nvPr/>
          </p:nvCxnSpPr>
          <p:spPr bwMode="auto">
            <a:xfrm>
              <a:off x="1189215" y="1297946"/>
              <a:ext cx="1303681" cy="262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99 Rectángulo redondeado"/>
            <p:cNvSpPr/>
            <p:nvPr/>
          </p:nvSpPr>
          <p:spPr bwMode="auto">
            <a:xfrm>
              <a:off x="260521" y="1164522"/>
              <a:ext cx="928694" cy="266847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s-MX" sz="800" b="1">
                  <a:solidFill>
                    <a:schemeClr val="tx1"/>
                  </a:solidFill>
                  <a:latin typeface="Arial"/>
                  <a:cs typeface="Arial"/>
                </a:rPr>
                <a:t>INICIO</a:t>
              </a:r>
              <a:endParaRPr/>
            </a:p>
          </p:txBody>
        </p:sp>
        <p:sp>
          <p:nvSpPr>
            <p:cNvPr id="14" name="44 Rectángulo redondeado"/>
            <p:cNvSpPr/>
            <p:nvPr/>
          </p:nvSpPr>
          <p:spPr bwMode="auto">
            <a:xfrm>
              <a:off x="2780928" y="8100392"/>
              <a:ext cx="1296144" cy="333838"/>
            </a:xfrm>
            <a:prstGeom prst="roundRect">
              <a:avLst>
                <a:gd name="adj" fmla="val 50000"/>
              </a:avLst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es-MX" sz="800" b="1">
                  <a:solidFill>
                    <a:schemeClr val="tx1"/>
                  </a:solidFill>
                  <a:latin typeface="Arial"/>
                  <a:cs typeface="Arial"/>
                </a:rPr>
                <a:t>FIN</a:t>
              </a:r>
              <a:endParaRPr/>
            </a:p>
          </p:txBody>
        </p:sp>
        <p:sp>
          <p:nvSpPr>
            <p:cNvPr id="15" name="Rectangle 18"/>
            <p:cNvSpPr>
              <a:spLocks noChangeArrowheads="1"/>
            </p:cNvSpPr>
            <p:nvPr/>
          </p:nvSpPr>
          <p:spPr bwMode="auto">
            <a:xfrm>
              <a:off x="2491750" y="3408959"/>
              <a:ext cx="1873250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MX" sz="800" b="1" dirty="0">
                  <a:latin typeface="Arial"/>
                </a:rPr>
                <a:t>REPORTE DE TUTORIAS</a:t>
              </a:r>
              <a:endParaRPr sz="800" b="1" dirty="0">
                <a:latin typeface="Arial"/>
              </a:endParaRPr>
            </a:p>
            <a:p>
              <a:pPr algn="ctr"/>
              <a:r>
                <a:rPr lang="es-MX" sz="800" b="1" dirty="0">
                  <a:latin typeface="Arial"/>
                </a:rPr>
                <a:t>  (505-RGP-05)</a:t>
              </a:r>
              <a:endParaRPr sz="800" b="1" dirty="0">
                <a:latin typeface="Arial"/>
              </a:endParaRPr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2504094" y="5846722"/>
              <a:ext cx="1873249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MX" sz="800" b="1" dirty="0">
                  <a:latin typeface="Arial"/>
                </a:rPr>
                <a:t>PRESENTACIÓN DE LA ACTIVIDAD INTEGRADORA</a:t>
              </a:r>
            </a:p>
          </p:txBody>
        </p:sp>
        <p:cxnSp>
          <p:nvCxnSpPr>
            <p:cNvPr id="17" name="53 Conector recto de flecha"/>
            <p:cNvCxnSpPr>
              <a:cxnSpLocks/>
              <a:stCxn id="15" idx="2"/>
              <a:endCxn id="18" idx="0"/>
            </p:cNvCxnSpPr>
            <p:nvPr/>
          </p:nvCxnSpPr>
          <p:spPr bwMode="auto">
            <a:xfrm>
              <a:off x="3428375" y="3876959"/>
              <a:ext cx="11718" cy="360763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124 Hexágono"/>
            <p:cNvSpPr/>
            <p:nvPr/>
          </p:nvSpPr>
          <p:spPr bwMode="auto">
            <a:xfrm>
              <a:off x="4856607" y="7668344"/>
              <a:ext cx="1440000" cy="46800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0000" tIns="0" rIns="91440" bIns="0" numCol="1" anchor="ctr" anchorCtr="1" compatLnSpc="1">
              <a:prstTxWarp prst="textNoShape">
                <a:avLst/>
              </a:prstTxWarp>
              <a:spAutoFit/>
            </a:bodyPr>
            <a:lstStyle/>
            <a:p>
              <a:pPr lvl="0" algn="ctr">
                <a:spcBef>
                  <a:spcPts val="0"/>
                </a:spcBef>
                <a:defRPr/>
              </a:pPr>
              <a:r>
                <a:rPr lang="es-MX" sz="800" b="1">
                  <a:solidFill>
                    <a:srgbClr val="000000"/>
                  </a:solidFill>
                  <a:latin typeface="Arial"/>
                  <a:cs typeface="Arial"/>
                </a:rPr>
                <a:t>FICHA  DE</a:t>
              </a:r>
              <a:endParaRPr/>
            </a:p>
            <a:p>
              <a:pPr lvl="0" algn="ctr">
                <a:spcBef>
                  <a:spcPts val="0"/>
                </a:spcBef>
                <a:defRPr/>
              </a:pPr>
              <a:r>
                <a:rPr lang="es-MX" sz="800" b="1">
                  <a:solidFill>
                    <a:srgbClr val="000000"/>
                  </a:solidFill>
                  <a:latin typeface="Arial"/>
                  <a:cs typeface="Arial"/>
                </a:rPr>
                <a:t>REINSCRIPCIÓN</a:t>
              </a:r>
              <a:endParaRPr/>
            </a:p>
          </p:txBody>
        </p:sp>
        <p:cxnSp>
          <p:nvCxnSpPr>
            <p:cNvPr id="21" name="154 Forma"/>
            <p:cNvCxnSpPr>
              <a:cxnSpLocks/>
              <a:stCxn id="13" idx="3"/>
              <a:endCxn id="20" idx="0"/>
            </p:cNvCxnSpPr>
            <p:nvPr/>
          </p:nvCxnSpPr>
          <p:spPr bwMode="auto">
            <a:xfrm>
              <a:off x="4364375" y="2080609"/>
              <a:ext cx="1932232" cy="5821735"/>
            </a:xfrm>
            <a:prstGeom prst="bentConnector3">
              <a:avLst>
                <a:gd name="adj1" fmla="val 117915"/>
              </a:avLst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159 Conector recto de flecha"/>
            <p:cNvCxnSpPr>
              <a:cxnSpLocks/>
              <a:stCxn id="52" idx="2"/>
              <a:endCxn id="14" idx="0"/>
            </p:cNvCxnSpPr>
            <p:nvPr/>
          </p:nvCxnSpPr>
          <p:spPr bwMode="auto">
            <a:xfrm flipH="1">
              <a:off x="3429000" y="7083946"/>
              <a:ext cx="11094" cy="1016446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Rectangle 18"/>
            <p:cNvSpPr>
              <a:spLocks noChangeArrowheads="1"/>
            </p:cNvSpPr>
            <p:nvPr/>
          </p:nvSpPr>
          <p:spPr bwMode="auto">
            <a:xfrm>
              <a:off x="2492375" y="1846609"/>
              <a:ext cx="1872000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b" anchorCtr="0" compatLnSpc="1">
              <a:prstTxWarp prst="textNoShape">
                <a:avLst/>
              </a:prstTxWarp>
            </a:bodyPr>
            <a:lstStyle/>
            <a:p>
              <a:pPr lvl="0" algn="ctr">
                <a:spcBef>
                  <a:spcPts val="0"/>
                </a:spcBef>
                <a:defRPr/>
              </a:pPr>
              <a:r>
                <a:rPr lang="es-MX" sz="800" b="1" dirty="0">
                  <a:latin typeface="Arial" panose="020B0604020202020204" pitchFamily="34" charset="0"/>
                  <a:cs typeface="Arial" panose="020B0604020202020204" pitchFamily="34" charset="0"/>
                </a:rPr>
                <a:t>SELECCIÓN DE UNIDADES DE APRENDIZAJE OPTATIVAS</a:t>
              </a:r>
              <a:endParaRPr lang="es-MX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algn="ctr" defTabSz="914400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defRPr/>
              </a:pPr>
              <a:r>
                <a:rPr lang="es-MX" sz="800" b="1" i="0" u="none" strike="noStrike" cap="none" dirty="0">
                  <a:ln>
                    <a:noFill/>
                  </a:ln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(505-RGP-02)</a:t>
              </a:r>
            </a:p>
          </p:txBody>
        </p:sp>
        <p:cxnSp>
          <p:nvCxnSpPr>
            <p:cNvPr id="32" name="93 Conector recto de flecha"/>
            <p:cNvCxnSpPr>
              <a:cxnSpLocks/>
              <a:stCxn id="10" idx="2"/>
              <a:endCxn id="15" idx="0"/>
            </p:cNvCxnSpPr>
            <p:nvPr/>
          </p:nvCxnSpPr>
          <p:spPr bwMode="auto">
            <a:xfrm flipH="1">
              <a:off x="3428375" y="3095784"/>
              <a:ext cx="625" cy="313175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94 Conector recto de flecha"/>
            <p:cNvCxnSpPr>
              <a:cxnSpLocks/>
              <a:stCxn id="13" idx="2"/>
              <a:endCxn id="10" idx="0"/>
            </p:cNvCxnSpPr>
            <p:nvPr/>
          </p:nvCxnSpPr>
          <p:spPr bwMode="auto">
            <a:xfrm>
              <a:off x="3428375" y="2314609"/>
              <a:ext cx="625" cy="313175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54 Documento"/>
            <p:cNvSpPr/>
            <p:nvPr/>
          </p:nvSpPr>
          <p:spPr bwMode="auto">
            <a:xfrm>
              <a:off x="468288" y="5042167"/>
              <a:ext cx="1728000" cy="468000"/>
            </a:xfrm>
            <a:prstGeom prst="flowChartDocumen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ES" sz="800" b="1" dirty="0">
                  <a:solidFill>
                    <a:schemeClr val="tx1"/>
                  </a:solidFill>
                  <a:latin typeface="Arial"/>
                  <a:cs typeface="Arial"/>
                </a:rPr>
                <a:t>EVALUACIÓN A LOS ACADÉMICOS (505-RGP-11)</a:t>
              </a:r>
              <a:endParaRPr lang="es-MX" sz="8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5" name="120 Documento"/>
            <p:cNvSpPr/>
            <p:nvPr/>
          </p:nvSpPr>
          <p:spPr bwMode="auto">
            <a:xfrm>
              <a:off x="396280" y="5422334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REPORTE PARA LOS ACADÉMICOS </a:t>
              </a:r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(</a:t>
              </a:r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formato institucional SIIA</a:t>
              </a: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)</a:t>
              </a:r>
              <a:endParaRPr dirty="0"/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2503728" y="4237722"/>
              <a:ext cx="1872729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ES" sz="800" b="1" dirty="0">
                  <a:latin typeface="Arial"/>
                </a:rPr>
                <a:t>ACTA DE ACADEMIA  </a:t>
              </a:r>
              <a:endParaRPr sz="800" b="1" dirty="0">
                <a:latin typeface="Arial"/>
              </a:endParaRPr>
            </a:p>
            <a:p>
              <a:pPr algn="ctr"/>
              <a:r>
                <a:rPr lang="es-ES" sz="800" b="1" dirty="0">
                  <a:latin typeface="Arial"/>
                </a:rPr>
                <a:t>(505-RGP-07)</a:t>
              </a:r>
              <a:endParaRPr sz="800" b="1" dirty="0">
                <a:latin typeface="Arial"/>
              </a:endParaRPr>
            </a:p>
          </p:txBody>
        </p:sp>
        <p:cxnSp>
          <p:nvCxnSpPr>
            <p:cNvPr id="39" name="121 Conector recto de flecha"/>
            <p:cNvCxnSpPr>
              <a:cxnSpLocks/>
              <a:stCxn id="18" idx="2"/>
              <a:endCxn id="40" idx="0"/>
            </p:cNvCxnSpPr>
            <p:nvPr/>
          </p:nvCxnSpPr>
          <p:spPr bwMode="auto">
            <a:xfrm>
              <a:off x="3440093" y="4705722"/>
              <a:ext cx="1" cy="32888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1" name="96 Documento"/>
            <p:cNvSpPr/>
            <p:nvPr/>
          </p:nvSpPr>
          <p:spPr bwMode="auto">
            <a:xfrm>
              <a:off x="343205" y="7245930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CONSTANCIA DE </a:t>
              </a:r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IMPARTICIÓN DE UA</a:t>
              </a:r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 (505-RGP-16)</a:t>
              </a:r>
              <a:endParaRPr dirty="0"/>
            </a:p>
          </p:txBody>
        </p:sp>
        <p:sp>
          <p:nvSpPr>
            <p:cNvPr id="42" name="97 Documento"/>
            <p:cNvSpPr/>
            <p:nvPr/>
          </p:nvSpPr>
          <p:spPr bwMode="auto">
            <a:xfrm>
              <a:off x="4856607" y="3408959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CONSTANCIA DE TUTORÍA</a:t>
              </a:r>
              <a:endParaRPr dirty="0"/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 (505-RGP-06)</a:t>
              </a:r>
              <a:endParaRPr dirty="0"/>
            </a:p>
          </p:txBody>
        </p:sp>
        <p:sp>
          <p:nvSpPr>
            <p:cNvPr id="43" name="98 Documento"/>
            <p:cNvSpPr/>
            <p:nvPr/>
          </p:nvSpPr>
          <p:spPr bwMode="auto">
            <a:xfrm>
              <a:off x="358545" y="3664909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CONSTANCIA DE ACADEMIA (505-RGP-08)</a:t>
              </a:r>
              <a:endParaRPr dirty="0"/>
            </a:p>
          </p:txBody>
        </p:sp>
        <p:sp>
          <p:nvSpPr>
            <p:cNvPr id="29" name="1 Documento"/>
            <p:cNvSpPr/>
            <p:nvPr/>
          </p:nvSpPr>
          <p:spPr bwMode="auto">
            <a:xfrm>
              <a:off x="271197" y="2628661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ES" sz="800" b="1" dirty="0">
                  <a:solidFill>
                    <a:schemeClr val="tx1"/>
                  </a:solidFill>
                  <a:latin typeface="Arial"/>
                  <a:cs typeface="Arial"/>
                </a:rPr>
                <a:t>PROGRAMA ANALÍTICO </a:t>
              </a:r>
            </a:p>
            <a:p>
              <a:pPr algn="r">
                <a:defRPr/>
              </a:pPr>
              <a:r>
                <a:rPr lang="es-ES" sz="800" b="1" dirty="0">
                  <a:solidFill>
                    <a:schemeClr val="tx1"/>
                  </a:solidFill>
                  <a:latin typeface="Arial"/>
                  <a:cs typeface="Arial"/>
                </a:rPr>
                <a:t>DE UNIDAD DE APRENDIZAJE</a:t>
              </a:r>
              <a:endParaRPr dirty="0"/>
            </a:p>
            <a:p>
              <a:pPr algn="r">
                <a:defRPr/>
              </a:pPr>
              <a:r>
                <a:rPr lang="es-ES" sz="800" b="1" dirty="0">
                  <a:solidFill>
                    <a:schemeClr val="tx1"/>
                  </a:solidFill>
                  <a:latin typeface="Arial"/>
                  <a:cs typeface="Arial"/>
                </a:rPr>
                <a:t> (formato institucional)</a:t>
              </a:r>
              <a:endParaRPr dirty="0"/>
            </a:p>
          </p:txBody>
        </p:sp>
        <p:cxnSp>
          <p:nvCxnSpPr>
            <p:cNvPr id="47" name="112 Conector recto"/>
            <p:cNvCxnSpPr>
              <a:cxnSpLocks/>
              <a:stCxn id="42" idx="1"/>
              <a:endCxn id="15" idx="3"/>
            </p:cNvCxnSpPr>
            <p:nvPr/>
          </p:nvCxnSpPr>
          <p:spPr bwMode="auto">
            <a:xfrm flipH="1">
              <a:off x="4365000" y="3642959"/>
              <a:ext cx="491607" cy="0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Rectangle 18"/>
            <p:cNvSpPr>
              <a:spLocks noChangeArrowheads="1"/>
            </p:cNvSpPr>
            <p:nvPr/>
          </p:nvSpPr>
          <p:spPr bwMode="auto">
            <a:xfrm>
              <a:off x="2503663" y="5034610"/>
              <a:ext cx="1872861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MX" sz="800" b="1" dirty="0">
                  <a:latin typeface="Arial"/>
                </a:rPr>
                <a:t>PRESENTACIÓN DE SEMINARIOS DE INVESTIGACIÓN</a:t>
              </a:r>
            </a:p>
          </p:txBody>
        </p:sp>
        <p:cxnSp>
          <p:nvCxnSpPr>
            <p:cNvPr id="51" name="82 Conector recto de flecha"/>
            <p:cNvCxnSpPr>
              <a:cxnSpLocks/>
              <a:stCxn id="16" idx="2"/>
              <a:endCxn id="52" idx="0"/>
            </p:cNvCxnSpPr>
            <p:nvPr/>
          </p:nvCxnSpPr>
          <p:spPr bwMode="auto">
            <a:xfrm flipH="1">
              <a:off x="3440094" y="6314722"/>
              <a:ext cx="625" cy="301224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55 Documento"/>
            <p:cNvSpPr/>
            <p:nvPr/>
          </p:nvSpPr>
          <p:spPr bwMode="auto">
            <a:xfrm>
              <a:off x="324272" y="5806116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ES" sz="800" b="1" dirty="0">
                  <a:solidFill>
                    <a:schemeClr val="tx1"/>
                  </a:solidFill>
                  <a:latin typeface="Arial"/>
                  <a:cs typeface="Arial"/>
                </a:rPr>
                <a:t>EVALUACIÓN AL COMITÉ TUTORIAL (505-RGP-12)</a:t>
              </a:r>
              <a:endParaRPr lang="es-MX" sz="8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6" name="58 Documento"/>
            <p:cNvSpPr/>
            <p:nvPr/>
          </p:nvSpPr>
          <p:spPr bwMode="auto">
            <a:xfrm>
              <a:off x="263060" y="6192232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REPORTE PARA COMITÉ TUTORIAL (505-RGP-13)</a:t>
              </a:r>
              <a:endParaRPr dirty="0"/>
            </a:p>
          </p:txBody>
        </p:sp>
        <p:sp>
          <p:nvSpPr>
            <p:cNvPr id="52" name="Rectangle 14"/>
            <p:cNvSpPr>
              <a:spLocks noChangeArrowheads="1"/>
            </p:cNvSpPr>
            <p:nvPr/>
          </p:nvSpPr>
          <p:spPr bwMode="auto">
            <a:xfrm>
              <a:off x="2504094" y="6615946"/>
              <a:ext cx="1872000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108000" rIns="91440" bIns="45720" numCol="1" anchor="b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MX" sz="800" b="1" dirty="0">
                  <a:latin typeface="Arial"/>
                </a:rPr>
                <a:t>REGISTRO DE ASISTENCIA, DE CALIFICACIONES Y FIRMA DE ACTAS (formato institucional SIIA) </a:t>
              </a:r>
            </a:p>
          </p:txBody>
        </p:sp>
        <p:sp>
          <p:nvSpPr>
            <p:cNvPr id="38" name="97 Documento"/>
            <p:cNvSpPr/>
            <p:nvPr/>
          </p:nvSpPr>
          <p:spPr bwMode="auto">
            <a:xfrm>
              <a:off x="271444" y="1846609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MOVILIDAD ESTUDIANTIL</a:t>
              </a:r>
              <a:endParaRPr dirty="0"/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 (505-RGP-03)</a:t>
              </a:r>
              <a:endParaRPr dirty="0"/>
            </a:p>
          </p:txBody>
        </p:sp>
        <p:cxnSp>
          <p:nvCxnSpPr>
            <p:cNvPr id="60" name="104 Conector angular"/>
            <p:cNvCxnSpPr>
              <a:cxnSpLocks/>
              <a:stCxn id="170" idx="0"/>
              <a:endCxn id="40" idx="3"/>
            </p:cNvCxnSpPr>
            <p:nvPr/>
          </p:nvCxnSpPr>
          <p:spPr bwMode="auto">
            <a:xfrm rot="16200000" flipH="1" flipV="1">
              <a:off x="4664257" y="4284267"/>
              <a:ext cx="696610" cy="1272075"/>
            </a:xfrm>
            <a:prstGeom prst="bentConnector4">
              <a:avLst>
                <a:gd name="adj1" fmla="val -32816"/>
                <a:gd name="adj2" fmla="val 83960"/>
              </a:avLst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7" name="98 Documento">
              <a:extLst>
                <a:ext uri="{FF2B5EF4-FFF2-40B4-BE49-F238E27FC236}">
                  <a16:creationId xmlns:a16="http://schemas.microsoft.com/office/drawing/2014/main" id="{19D3FCC6-B16F-A346-ABA4-95907B4299CC}"/>
                </a:ext>
              </a:extLst>
            </p:cNvPr>
            <p:cNvSpPr/>
            <p:nvPr/>
          </p:nvSpPr>
          <p:spPr bwMode="auto">
            <a:xfrm>
              <a:off x="263060" y="4104000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EVALUACIÓN POR PARES ACADÉMICOS (505-RGP-09)</a:t>
              </a:r>
              <a:endParaRPr dirty="0"/>
            </a:p>
          </p:txBody>
        </p:sp>
        <p:cxnSp>
          <p:nvCxnSpPr>
            <p:cNvPr id="99" name="154 Forma">
              <a:extLst>
                <a:ext uri="{FF2B5EF4-FFF2-40B4-BE49-F238E27FC236}">
                  <a16:creationId xmlns:a16="http://schemas.microsoft.com/office/drawing/2014/main" id="{944303EA-DFCA-BE47-A53F-BC376B74978D}"/>
                </a:ext>
              </a:extLst>
            </p:cNvPr>
            <p:cNvCxnSpPr>
              <a:cxnSpLocks/>
              <a:stCxn id="43" idx="0"/>
              <a:endCxn id="18" idx="1"/>
            </p:cNvCxnSpPr>
            <p:nvPr/>
          </p:nvCxnSpPr>
          <p:spPr bwMode="auto">
            <a:xfrm rot="16200000" flipH="1">
              <a:off x="1459729" y="3427724"/>
              <a:ext cx="806813" cy="1281183"/>
            </a:xfrm>
            <a:prstGeom prst="bentConnector4">
              <a:avLst>
                <a:gd name="adj1" fmla="val -28334"/>
                <a:gd name="adj2" fmla="val 83719"/>
              </a:avLst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154 Forma">
              <a:extLst>
                <a:ext uri="{FF2B5EF4-FFF2-40B4-BE49-F238E27FC236}">
                  <a16:creationId xmlns:a16="http://schemas.microsoft.com/office/drawing/2014/main" id="{460FD49B-1847-D443-B2C4-0302C765D611}"/>
                </a:ext>
              </a:extLst>
            </p:cNvPr>
            <p:cNvCxnSpPr>
              <a:cxnSpLocks/>
              <a:stCxn id="34" idx="0"/>
              <a:endCxn id="40" idx="1"/>
            </p:cNvCxnSpPr>
            <p:nvPr/>
          </p:nvCxnSpPr>
          <p:spPr bwMode="auto">
            <a:xfrm rot="16200000" flipH="1">
              <a:off x="1804753" y="4569701"/>
              <a:ext cx="226443" cy="1171375"/>
            </a:xfrm>
            <a:prstGeom prst="bentConnector4">
              <a:avLst>
                <a:gd name="adj1" fmla="val -100953"/>
                <a:gd name="adj2" fmla="val 86880"/>
              </a:avLst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8" name="96 Documento">
              <a:extLst>
                <a:ext uri="{FF2B5EF4-FFF2-40B4-BE49-F238E27FC236}">
                  <a16:creationId xmlns:a16="http://schemas.microsoft.com/office/drawing/2014/main" id="{F5D2CB20-F43D-F64F-92D7-3D8B90C493C7}"/>
                </a:ext>
              </a:extLst>
            </p:cNvPr>
            <p:cNvSpPr/>
            <p:nvPr/>
          </p:nvSpPr>
          <p:spPr bwMode="auto">
            <a:xfrm>
              <a:off x="271197" y="7651153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KARDEX DE CALIFICACIONES</a:t>
              </a:r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(</a:t>
              </a:r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formato institucional SIIA)</a:t>
              </a:r>
              <a:endParaRPr dirty="0"/>
            </a:p>
          </p:txBody>
        </p:sp>
        <p:sp>
          <p:nvSpPr>
            <p:cNvPr id="170" name="98 Documento">
              <a:extLst>
                <a:ext uri="{FF2B5EF4-FFF2-40B4-BE49-F238E27FC236}">
                  <a16:creationId xmlns:a16="http://schemas.microsoft.com/office/drawing/2014/main" id="{5823DAA2-852E-144D-896F-41C4204DF440}"/>
                </a:ext>
              </a:extLst>
            </p:cNvPr>
            <p:cNvSpPr/>
            <p:nvPr/>
          </p:nvSpPr>
          <p:spPr bwMode="auto">
            <a:xfrm>
              <a:off x="4784599" y="4572000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MX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EVALUACIÓN DE SEMINARIOS DE INVESTIGACIÓN </a:t>
              </a:r>
            </a:p>
            <a:p>
              <a:pPr algn="r"/>
              <a:r>
                <a:rPr lang="es-MX" sz="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(505-RGP-10)</a:t>
              </a:r>
            </a:p>
          </p:txBody>
        </p:sp>
        <p:sp>
          <p:nvSpPr>
            <p:cNvPr id="176" name="98 Documento">
              <a:extLst>
                <a:ext uri="{FF2B5EF4-FFF2-40B4-BE49-F238E27FC236}">
                  <a16:creationId xmlns:a16="http://schemas.microsoft.com/office/drawing/2014/main" id="{C2E8FD50-3946-1246-B24B-E78EDE6C80FC}"/>
                </a:ext>
              </a:extLst>
            </p:cNvPr>
            <p:cNvSpPr/>
            <p:nvPr/>
          </p:nvSpPr>
          <p:spPr bwMode="auto">
            <a:xfrm>
              <a:off x="4794932" y="5814898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EVALUACIÓN DE LA ACTIVIDAD INTEGRADORA (505-RGP-14)</a:t>
              </a:r>
            </a:p>
          </p:txBody>
        </p:sp>
        <p:cxnSp>
          <p:nvCxnSpPr>
            <p:cNvPr id="189" name="104 Conector angular">
              <a:extLst>
                <a:ext uri="{FF2B5EF4-FFF2-40B4-BE49-F238E27FC236}">
                  <a16:creationId xmlns:a16="http://schemas.microsoft.com/office/drawing/2014/main" id="{E81A1F98-E846-2640-82C1-7B55AFB112A0}"/>
                </a:ext>
              </a:extLst>
            </p:cNvPr>
            <p:cNvCxnSpPr>
              <a:cxnSpLocks/>
              <a:stCxn id="176" idx="0"/>
              <a:endCxn id="16" idx="3"/>
            </p:cNvCxnSpPr>
            <p:nvPr/>
          </p:nvCxnSpPr>
          <p:spPr bwMode="auto">
            <a:xfrm rot="16200000" flipH="1" flipV="1">
              <a:off x="4885226" y="5307015"/>
              <a:ext cx="265824" cy="1281589"/>
            </a:xfrm>
            <a:prstGeom prst="bentConnector4">
              <a:avLst>
                <a:gd name="adj1" fmla="val -85997"/>
                <a:gd name="adj2" fmla="val 83708"/>
              </a:avLst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98 Documento"/>
            <p:cNvSpPr/>
            <p:nvPr/>
          </p:nvSpPr>
          <p:spPr bwMode="auto">
            <a:xfrm>
              <a:off x="4866940" y="6175782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r">
                <a:spcBef>
                  <a:spcPts val="0"/>
                </a:spcBef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CONSTANCIA DE LA ACTIVIDAD INTEGRADORA (505-RGP-15) </a:t>
              </a:r>
              <a:endParaRPr dirty="0"/>
            </a:p>
          </p:txBody>
        </p:sp>
        <p:sp>
          <p:nvSpPr>
            <p:cNvPr id="157" name="96 Documento">
              <a:extLst>
                <a:ext uri="{FF2B5EF4-FFF2-40B4-BE49-F238E27FC236}">
                  <a16:creationId xmlns:a16="http://schemas.microsoft.com/office/drawing/2014/main" id="{9985427C-91B7-FE4B-BC4C-A37ADFB578C6}"/>
                </a:ext>
              </a:extLst>
            </p:cNvPr>
            <p:cNvSpPr/>
            <p:nvPr/>
          </p:nvSpPr>
          <p:spPr bwMode="auto">
            <a:xfrm>
              <a:off x="4856607" y="4960536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EVALUACIÓN DEL DESMPEÑO DEL BECARIO </a:t>
              </a:r>
            </a:p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(</a:t>
              </a:r>
              <a:r>
                <a:rPr lang="es-MX" sz="800" b="1" dirty="0">
                  <a:solidFill>
                    <a:schemeClr val="tx1"/>
                  </a:solidFill>
                  <a:latin typeface="Arial"/>
                </a:rPr>
                <a:t>formato CONACyT)</a:t>
              </a:r>
              <a:endParaRPr sz="800" dirty="0"/>
            </a:p>
          </p:txBody>
        </p:sp>
        <p:cxnSp>
          <p:nvCxnSpPr>
            <p:cNvPr id="201" name="159 Conector recto de flecha">
              <a:extLst>
                <a:ext uri="{FF2B5EF4-FFF2-40B4-BE49-F238E27FC236}">
                  <a16:creationId xmlns:a16="http://schemas.microsoft.com/office/drawing/2014/main" id="{97E0EE0A-E091-DE4D-A466-8345DD9BBE16}"/>
                </a:ext>
              </a:extLst>
            </p:cNvPr>
            <p:cNvCxnSpPr>
              <a:cxnSpLocks/>
              <a:endCxn id="20" idx="3"/>
            </p:cNvCxnSpPr>
            <p:nvPr/>
          </p:nvCxnSpPr>
          <p:spPr bwMode="auto">
            <a:xfrm>
              <a:off x="3428375" y="7896926"/>
              <a:ext cx="1428232" cy="5418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7" name="96 Documento">
              <a:extLst>
                <a:ext uri="{FF2B5EF4-FFF2-40B4-BE49-F238E27FC236}">
                  <a16:creationId xmlns:a16="http://schemas.microsoft.com/office/drawing/2014/main" id="{92F44B78-9D20-BF49-824B-EB2969E68A1A}"/>
                </a:ext>
              </a:extLst>
            </p:cNvPr>
            <p:cNvSpPr/>
            <p:nvPr/>
          </p:nvSpPr>
          <p:spPr bwMode="auto">
            <a:xfrm>
              <a:off x="4880744" y="7020272"/>
              <a:ext cx="1728000" cy="468000"/>
            </a:xfrm>
            <a:prstGeom prst="flowChartDocumen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>
                <a:defRPr/>
              </a:pPr>
              <a:r>
                <a:rPr lang="es-MX" sz="800" b="1" dirty="0">
                  <a:solidFill>
                    <a:schemeClr val="tx1"/>
                  </a:solidFill>
                  <a:latin typeface="Arial"/>
                  <a:cs typeface="Arial"/>
                </a:rPr>
                <a:t>REGISTRO FINANCIERO</a:t>
              </a:r>
            </a:p>
            <a:p>
              <a:pPr algn="r">
                <a:defRPr/>
              </a:pPr>
              <a:r>
                <a:rPr lang="es-MX" sz="800" b="1">
                  <a:solidFill>
                    <a:schemeClr val="tx1"/>
                  </a:solidFill>
                  <a:latin typeface="Arial"/>
                  <a:cs typeface="Arial"/>
                </a:rPr>
                <a:t>(</a:t>
              </a:r>
              <a:r>
                <a:rPr lang="es-MX" sz="800" b="1">
                  <a:solidFill>
                    <a:schemeClr val="tx1"/>
                  </a:solidFill>
                  <a:latin typeface="Arial"/>
                </a:rPr>
                <a:t>505-RGP-17)</a:t>
              </a:r>
              <a:endParaRPr dirty="0"/>
            </a:p>
          </p:txBody>
        </p:sp>
        <p:cxnSp>
          <p:nvCxnSpPr>
            <p:cNvPr id="208" name="159 Conector recto de flecha">
              <a:extLst>
                <a:ext uri="{FF2B5EF4-FFF2-40B4-BE49-F238E27FC236}">
                  <a16:creationId xmlns:a16="http://schemas.microsoft.com/office/drawing/2014/main" id="{DF6ECF61-8648-364F-896B-1652C191A8A1}"/>
                </a:ext>
              </a:extLst>
            </p:cNvPr>
            <p:cNvCxnSpPr>
              <a:cxnSpLocks/>
              <a:endCxn id="207" idx="1"/>
            </p:cNvCxnSpPr>
            <p:nvPr/>
          </p:nvCxnSpPr>
          <p:spPr bwMode="auto">
            <a:xfrm>
              <a:off x="3428375" y="7254272"/>
              <a:ext cx="1452369" cy="0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6" name="104 Conector angular">
              <a:extLst>
                <a:ext uri="{FF2B5EF4-FFF2-40B4-BE49-F238E27FC236}">
                  <a16:creationId xmlns:a16="http://schemas.microsoft.com/office/drawing/2014/main" id="{61A83E0B-233F-1444-96C0-229A68CDC602}"/>
                </a:ext>
              </a:extLst>
            </p:cNvPr>
            <p:cNvCxnSpPr>
              <a:cxnSpLocks/>
              <a:stCxn id="41" idx="0"/>
              <a:endCxn id="52" idx="1"/>
            </p:cNvCxnSpPr>
            <p:nvPr/>
          </p:nvCxnSpPr>
          <p:spPr bwMode="auto">
            <a:xfrm rot="5400000" flipH="1" flipV="1">
              <a:off x="1657657" y="6399494"/>
              <a:ext cx="395984" cy="1296889"/>
            </a:xfrm>
            <a:prstGeom prst="bentConnector2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7" name="Rectangle 18">
              <a:extLst>
                <a:ext uri="{FF2B5EF4-FFF2-40B4-BE49-F238E27FC236}">
                  <a16:creationId xmlns:a16="http://schemas.microsoft.com/office/drawing/2014/main" id="{9B0A417B-3D7E-E14C-949B-41AFF6FA85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92896" y="1066570"/>
              <a:ext cx="1872000" cy="468000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54000" rIns="91440" bIns="45720" numCol="1" anchor="ctr" anchorCtr="0" compatLnSpc="1">
              <a:prstTxWarp prst="textNoShape">
                <a:avLst/>
              </a:prstTxWarp>
            </a:bodyPr>
            <a:lstStyle/>
            <a:p>
              <a:pPr algn="ctr"/>
              <a:r>
                <a:rPr lang="es-MX" sz="800" b="1" dirty="0">
                  <a:latin typeface="Arial"/>
                </a:rPr>
                <a:t>CALENDARIO DE ACTIVIDADES</a:t>
              </a:r>
            </a:p>
            <a:p>
              <a:pPr algn="ctr"/>
              <a:r>
                <a:rPr lang="es-MX" sz="800" b="1" dirty="0">
                  <a:latin typeface="Arial"/>
                </a:rPr>
                <a:t>(505-RGP-01)</a:t>
              </a:r>
            </a:p>
          </p:txBody>
        </p:sp>
        <p:cxnSp>
          <p:nvCxnSpPr>
            <p:cNvPr id="98" name="93 Conector recto de flecha">
              <a:extLst>
                <a:ext uri="{FF2B5EF4-FFF2-40B4-BE49-F238E27FC236}">
                  <a16:creationId xmlns:a16="http://schemas.microsoft.com/office/drawing/2014/main" id="{32727FCD-DD30-0149-89F9-D42DFE93C869}"/>
                </a:ext>
              </a:extLst>
            </p:cNvPr>
            <p:cNvCxnSpPr>
              <a:cxnSpLocks/>
              <a:stCxn id="57" idx="2"/>
              <a:endCxn id="13" idx="0"/>
            </p:cNvCxnSpPr>
            <p:nvPr/>
          </p:nvCxnSpPr>
          <p:spPr bwMode="auto">
            <a:xfrm flipH="1">
              <a:off x="3428375" y="1534570"/>
              <a:ext cx="521" cy="312039"/>
            </a:xfrm>
            <a:prstGeom prst="straightConnector1">
              <a:avLst/>
            </a:prstGeom>
            <a:ln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112 Conector recto">
              <a:extLst>
                <a:ext uri="{FF2B5EF4-FFF2-40B4-BE49-F238E27FC236}">
                  <a16:creationId xmlns:a16="http://schemas.microsoft.com/office/drawing/2014/main" id="{CFEB1752-E039-9746-B7BD-217206F7C597}"/>
                </a:ext>
              </a:extLst>
            </p:cNvPr>
            <p:cNvCxnSpPr>
              <a:cxnSpLocks/>
              <a:stCxn id="38" idx="3"/>
              <a:endCxn id="13" idx="1"/>
            </p:cNvCxnSpPr>
            <p:nvPr/>
          </p:nvCxnSpPr>
          <p:spPr bwMode="auto">
            <a:xfrm>
              <a:off x="1999444" y="2080609"/>
              <a:ext cx="492931" cy="0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4" name="112 Conector recto">
              <a:extLst>
                <a:ext uri="{FF2B5EF4-FFF2-40B4-BE49-F238E27FC236}">
                  <a16:creationId xmlns:a16="http://schemas.microsoft.com/office/drawing/2014/main" id="{34BC57FD-E4C2-FC46-BD4E-CE6AF24CBE3F}"/>
                </a:ext>
              </a:extLst>
            </p:cNvPr>
            <p:cNvCxnSpPr>
              <a:cxnSpLocks/>
              <a:stCxn id="29" idx="3"/>
              <a:endCxn id="10" idx="1"/>
            </p:cNvCxnSpPr>
            <p:nvPr/>
          </p:nvCxnSpPr>
          <p:spPr bwMode="auto">
            <a:xfrm flipV="1">
              <a:off x="1999197" y="2861784"/>
              <a:ext cx="493178" cy="877"/>
            </a:xfrm>
            <a:prstGeom prst="line">
              <a:avLst/>
            </a:prstGeom>
            <a:ln>
              <a:headEnd type="triangle" w="med" len="med"/>
              <a:tailEnd type="non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</TotalTime>
  <Words>232</Words>
  <Application>Microsoft Macintosh PowerPoint</Application>
  <DocSecurity>0</DocSecurity>
  <PresentationFormat>Presentación en pantalla (4:3)</PresentationFormat>
  <Paragraphs>58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Edelmira</dc:creator>
  <cp:keywords/>
  <dc:description/>
  <cp:lastModifiedBy>Libertad Juarez Santacruz</cp:lastModifiedBy>
  <cp:revision>203</cp:revision>
  <dcterms:created xsi:type="dcterms:W3CDTF">2010-05-18T23:33:37Z</dcterms:created>
  <dcterms:modified xsi:type="dcterms:W3CDTF">2020-12-16T08:15:08Z</dcterms:modified>
  <cp:category/>
  <dc:identifier/>
  <cp:contentStatus/>
  <dc:language/>
  <cp:version/>
</cp:coreProperties>
</file>